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0066"/>
    <a:srgbClr val="FF3399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6" y="-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30130" y="785794"/>
            <a:ext cx="9474130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3143248"/>
            <a:ext cx="7772400" cy="1470025"/>
          </a:xfrm>
        </p:spPr>
        <p:txBody>
          <a:bodyPr>
            <a:normAutofit/>
          </a:bodyPr>
          <a:lstStyle/>
          <a:p>
            <a:r>
              <a:rPr lang="ru-RU" sz="3300" b="1" dirty="0" smtClean="0">
                <a:solidFill>
                  <a:srgbClr val="0070C0"/>
                </a:solidFill>
              </a:rPr>
              <a:t>Организация работы в подростковой школе (5-6 классы)</a:t>
            </a:r>
            <a:endParaRPr lang="ru-RU" sz="33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6457890"/>
            <a:ext cx="45720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11430"/>
                <a:solidFill>
                  <a:srgbClr val="33CC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МБОУ Гимназия №16</a:t>
            </a:r>
            <a:endParaRPr lang="ru-RU" sz="2000" b="1" cap="none" spc="0" dirty="0">
              <a:ln w="11430"/>
              <a:solidFill>
                <a:srgbClr val="33CC3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Рисунок 8" descr="логотип гимназии № 16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66125" y="6029325"/>
            <a:ext cx="7778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Documents and Settings\Kislova.SCH11\Рабочий стол\9813936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3312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0"/>
            <a:ext cx="8229600" cy="1143000"/>
          </a:xfrm>
        </p:spPr>
        <p:txBody>
          <a:bodyPr/>
          <a:lstStyle/>
          <a:p>
            <a:r>
              <a:rPr lang="ru-RU" dirty="0" smtClean="0"/>
              <a:t>Гуманитарное образование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500" dirty="0" smtClean="0">
                <a:solidFill>
                  <a:schemeClr val="bg1"/>
                </a:solidFill>
              </a:rPr>
              <a:t>     формирование </a:t>
            </a:r>
            <a:r>
              <a:rPr lang="ru-RU" sz="2500" dirty="0" smtClean="0">
                <a:solidFill>
                  <a:schemeClr val="bg1"/>
                </a:solidFill>
              </a:rPr>
              <a:t>стимулирующей коммуникативной среды, способствующей развитию навыков самообучения, опыта ответственного выбора, опыта самоорганизации и становления ценностных ориентаций обучающихся,  для предоставления максимально широкого поля возможностей учащимся Красноярска, ориентированным на высокий уровень образования и воспитания, за счет изменения методов и технологий обучения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6457890"/>
            <a:ext cx="45720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11430"/>
                <a:solidFill>
                  <a:srgbClr val="33CC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МБОУ Гимназия №16</a:t>
            </a:r>
            <a:endParaRPr lang="ru-RU" sz="2000" b="1" cap="none" spc="0" dirty="0">
              <a:ln w="11430"/>
              <a:solidFill>
                <a:srgbClr val="33CC3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Рисунок 8" descr="логотип гимназии № 16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66125" y="6029325"/>
            <a:ext cx="7778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Kislova.SCH11\Рабочий стол\images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0"/>
            <a:ext cx="6858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214422"/>
            <a:ext cx="592935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Управленческая деятельность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5984" y="2928934"/>
            <a:ext cx="4500594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Образовательная программа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Учебный план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Кадры</a:t>
            </a:r>
          </a:p>
          <a:p>
            <a:pPr marL="514350" indent="-51435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6457890"/>
            <a:ext cx="45720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11430"/>
                <a:solidFill>
                  <a:srgbClr val="33CC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МБОУ Гимназия №16</a:t>
            </a:r>
            <a:endParaRPr lang="ru-RU" sz="2000" b="1" cap="none" spc="0" dirty="0">
              <a:ln w="11430"/>
              <a:solidFill>
                <a:srgbClr val="33CC3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Рисунок 8" descr="логотип гимназии № 16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66125" y="6029325"/>
            <a:ext cx="7778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341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57874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Учебный план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5500726" cy="4525963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5класс- « Обучение жизненно важным навыкам»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6 класс- «Я и они»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7 класс- « Основы исследовательской деятельности»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8 класс- « Навыки жизни»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9 класс- занятия в МУК ( по выбору)</a:t>
            </a:r>
          </a:p>
          <a:p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(развитие навыков самопознания, самоопределения, самоанализа,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самопрезентации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Правая фигурная скобка 3"/>
          <p:cNvSpPr/>
          <p:nvPr/>
        </p:nvSpPr>
        <p:spPr>
          <a:xfrm rot="5400000">
            <a:off x="3000364" y="1500174"/>
            <a:ext cx="428628" cy="500066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6457890"/>
            <a:ext cx="45720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11430"/>
                <a:solidFill>
                  <a:srgbClr val="33CC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МБОУ Гимназия №16</a:t>
            </a:r>
            <a:endParaRPr lang="ru-RU" sz="2000" b="1" cap="none" spc="0" dirty="0">
              <a:ln w="11430"/>
              <a:solidFill>
                <a:srgbClr val="33CC3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Рисунок 8" descr="логотип гимназии № 16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66125" y="6029325"/>
            <a:ext cx="7778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341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43626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Учебный план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214422"/>
            <a:ext cx="5472122" cy="4525963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Новые формы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организации деятельности: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Мастерская 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Лаборатория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Литературно- историческая реконструкция</a:t>
            </a:r>
          </a:p>
          <a:p>
            <a:pPr marL="514350" indent="-514350">
              <a:buAutoNum type="arabicPeriod"/>
            </a:pPr>
            <a:endParaRPr lang="ru-RU" sz="2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14350" indent="-514350">
              <a:buNone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</a:rPr>
              <a:t>тьюторство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, проектная деятельность)</a:t>
            </a:r>
          </a:p>
          <a:p>
            <a:pPr marL="514350" indent="-514350">
              <a:buNone/>
            </a:pPr>
            <a:endParaRPr lang="ru-RU" b="1" dirty="0"/>
          </a:p>
        </p:txBody>
      </p:sp>
      <p:sp>
        <p:nvSpPr>
          <p:cNvPr id="4" name="Правая фигурная скобка 3"/>
          <p:cNvSpPr/>
          <p:nvPr/>
        </p:nvSpPr>
        <p:spPr>
          <a:xfrm rot="5400000">
            <a:off x="2786050" y="1571612"/>
            <a:ext cx="500066" cy="478634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6457890"/>
            <a:ext cx="45720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11430"/>
                <a:solidFill>
                  <a:srgbClr val="33CC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МБОУ Гимназия №16</a:t>
            </a:r>
            <a:endParaRPr lang="ru-RU" sz="2000" b="1" cap="none" spc="0" dirty="0">
              <a:ln w="11430"/>
              <a:solidFill>
                <a:srgbClr val="33CC3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Рисунок 8" descr="логотип гимназии № 16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66125" y="6029325"/>
            <a:ext cx="7778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341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5786478" cy="1143000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Учебный план  </a:t>
            </a:r>
            <a:br>
              <a:rPr lang="ru-RU" sz="2000" b="1" dirty="0" smtClean="0"/>
            </a:br>
            <a:r>
              <a:rPr lang="ru-RU" sz="2000" b="1" dirty="0" smtClean="0"/>
              <a:t>(выстраивание гимназической линии)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571612"/>
            <a:ext cx="5357850" cy="400052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5 класс- «Геродот»</a:t>
            </a:r>
          </a:p>
          <a:p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6 класс -«Дорогами Средневековья»</a:t>
            </a:r>
          </a:p>
          <a:p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7 класс- « Эпоха 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П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етра </a:t>
            </a: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 в лицах»</a:t>
            </a:r>
          </a:p>
          <a:p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8 класс- « Быт и нравы пушкинской поры»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pPr algn="ctr">
              <a:buNone/>
            </a:pPr>
            <a:r>
              <a:rPr lang="ru-RU" sz="1800" b="1" dirty="0" smtClean="0"/>
              <a:t>Самоопределение в деятельности </a:t>
            </a:r>
          </a:p>
          <a:p>
            <a:pPr algn="ctr">
              <a:buNone/>
            </a:pPr>
            <a:r>
              <a:rPr lang="ru-RU" sz="1800" b="1" dirty="0" smtClean="0"/>
              <a:t>(выстраивание плана собственных действий, </a:t>
            </a:r>
          </a:p>
          <a:p>
            <a:pPr algn="ctr">
              <a:buNone/>
            </a:pPr>
            <a:r>
              <a:rPr lang="ru-RU" sz="1800" b="1" dirty="0" smtClean="0"/>
              <a:t>принятие решений, пробы, </a:t>
            </a:r>
            <a:r>
              <a:rPr lang="ru-RU" sz="1800" b="1" dirty="0" err="1" smtClean="0"/>
              <a:t>самопрезентация</a:t>
            </a:r>
            <a:r>
              <a:rPr lang="ru-RU" sz="1800" b="1" dirty="0" smtClean="0"/>
              <a:t>)</a:t>
            </a:r>
            <a:endParaRPr lang="ru-RU" sz="1800" b="1" dirty="0"/>
          </a:p>
        </p:txBody>
      </p:sp>
      <p:sp>
        <p:nvSpPr>
          <p:cNvPr id="5" name="Правая фигурная скобка 4"/>
          <p:cNvSpPr/>
          <p:nvPr/>
        </p:nvSpPr>
        <p:spPr>
          <a:xfrm rot="5400000">
            <a:off x="2928926" y="1000108"/>
            <a:ext cx="500066" cy="464347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857752" y="6457890"/>
            <a:ext cx="45720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11430"/>
                <a:solidFill>
                  <a:srgbClr val="33CC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МБОУ Гимназия №16</a:t>
            </a:r>
            <a:endParaRPr lang="ru-RU" sz="2000" b="1" cap="none" spc="0" dirty="0">
              <a:ln w="11430"/>
              <a:solidFill>
                <a:srgbClr val="33CC3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" name="Рисунок 8" descr="логотип гимназии № 16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66125" y="6029325"/>
            <a:ext cx="7778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Внеурочная деятельность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1357298"/>
            <a:ext cx="6000792" cy="5072098"/>
          </a:xfrm>
        </p:spPr>
        <p:txBody>
          <a:bodyPr>
            <a:normAutofit fontScale="70000" lnSpcReduction="20000"/>
          </a:bodyPr>
          <a:lstStyle/>
          <a:p>
            <a:r>
              <a:rPr lang="ru-RU" sz="3100" b="1" dirty="0" smtClean="0"/>
              <a:t>Формы:</a:t>
            </a:r>
          </a:p>
          <a:p>
            <a:pPr>
              <a:buNone/>
            </a:pPr>
            <a:r>
              <a:rPr lang="ru-RU" sz="3100" b="1" dirty="0" smtClean="0"/>
              <a:t>НОУ</a:t>
            </a:r>
          </a:p>
          <a:p>
            <a:pPr>
              <a:buNone/>
            </a:pPr>
            <a:r>
              <a:rPr lang="ru-RU" sz="3100" b="1" dirty="0" smtClean="0"/>
              <a:t>Литературно-музыкальный салон</a:t>
            </a:r>
          </a:p>
          <a:p>
            <a:pPr>
              <a:buNone/>
            </a:pPr>
            <a:r>
              <a:rPr lang="ru-RU" sz="3100" b="1" dirty="0" smtClean="0"/>
              <a:t>Клуб </a:t>
            </a:r>
            <a:r>
              <a:rPr lang="ru-RU" sz="3100" b="1" dirty="0" err="1" smtClean="0"/>
              <a:t>креативного</a:t>
            </a:r>
            <a:r>
              <a:rPr lang="ru-RU" sz="3100" b="1" dirty="0" smtClean="0"/>
              <a:t> чтения</a:t>
            </a:r>
          </a:p>
          <a:p>
            <a:pPr>
              <a:buNone/>
            </a:pPr>
            <a:r>
              <a:rPr lang="ru-RU" sz="3100" b="1" dirty="0" smtClean="0"/>
              <a:t>Поэтический клуб «Вдохновение»</a:t>
            </a:r>
          </a:p>
          <a:p>
            <a:pPr>
              <a:buNone/>
            </a:pPr>
            <a:r>
              <a:rPr lang="ru-RU" sz="3100" b="1" dirty="0" smtClean="0"/>
              <a:t>Спортивно-оздоровительный клуб «Медведь»</a:t>
            </a:r>
          </a:p>
          <a:p>
            <a:pPr>
              <a:buNone/>
            </a:pPr>
            <a:r>
              <a:rPr lang="ru-RU" sz="3100" b="1" dirty="0" smtClean="0"/>
              <a:t>Клуб «Патриот»</a:t>
            </a:r>
          </a:p>
          <a:p>
            <a:pPr>
              <a:buNone/>
            </a:pPr>
            <a:r>
              <a:rPr lang="ru-RU" sz="3100" b="1" dirty="0" smtClean="0"/>
              <a:t>Музей</a:t>
            </a:r>
          </a:p>
          <a:p>
            <a:pPr>
              <a:buNone/>
            </a:pPr>
            <a:r>
              <a:rPr lang="ru-RU" sz="3100" b="1" dirty="0" smtClean="0"/>
              <a:t>Танцевальный ансамбль «Каприз»</a:t>
            </a:r>
          </a:p>
          <a:p>
            <a:pPr>
              <a:buNone/>
            </a:pPr>
            <a:r>
              <a:rPr lang="ru-RU" sz="3100" b="1" dirty="0" smtClean="0"/>
              <a:t>Работа с </a:t>
            </a:r>
            <a:r>
              <a:rPr lang="ru-RU" sz="3100" b="1" dirty="0" err="1" smtClean="0"/>
              <a:t>портфолио</a:t>
            </a:r>
            <a:r>
              <a:rPr lang="ru-RU" sz="3100" b="1" dirty="0" smtClean="0"/>
              <a:t> </a:t>
            </a:r>
          </a:p>
          <a:p>
            <a:pPr>
              <a:buNone/>
            </a:pPr>
            <a:endParaRPr lang="ru-RU" sz="3100" dirty="0" smtClean="0"/>
          </a:p>
          <a:p>
            <a:pPr>
              <a:buNone/>
            </a:pPr>
            <a:r>
              <a:rPr lang="ru-RU" sz="3100" dirty="0" smtClean="0"/>
              <a:t>                           </a:t>
            </a:r>
          </a:p>
          <a:p>
            <a:pPr algn="ctr">
              <a:buNone/>
            </a:pPr>
            <a:r>
              <a:rPr lang="ru-RU" sz="3100" b="1" dirty="0" smtClean="0"/>
              <a:t>Самореализация</a:t>
            </a:r>
          </a:p>
          <a:p>
            <a:pPr algn="ctr">
              <a:buNone/>
            </a:pPr>
            <a:r>
              <a:rPr lang="ru-RU" sz="3100" b="1" dirty="0" smtClean="0"/>
              <a:t>(</a:t>
            </a:r>
            <a:r>
              <a:rPr lang="ru-RU" sz="3100" b="1" dirty="0" err="1" smtClean="0"/>
              <a:t>тьюторство</a:t>
            </a:r>
            <a:r>
              <a:rPr lang="ru-RU" sz="3100" b="1" dirty="0" smtClean="0"/>
              <a:t>, проектная деятельность)</a:t>
            </a:r>
          </a:p>
          <a:p>
            <a:pPr>
              <a:buNone/>
            </a:pPr>
            <a:endParaRPr lang="ru-RU" sz="2600" b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Правая фигурная скобка 4"/>
          <p:cNvSpPr/>
          <p:nvPr/>
        </p:nvSpPr>
        <p:spPr>
          <a:xfrm rot="5400000">
            <a:off x="4179091" y="2393149"/>
            <a:ext cx="428628" cy="564360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6457890"/>
            <a:ext cx="45720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11430"/>
                <a:solidFill>
                  <a:srgbClr val="33CC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МБОУ Гимназия №16</a:t>
            </a:r>
            <a:endParaRPr lang="ru-RU" sz="2000" b="1" cap="none" spc="0" dirty="0">
              <a:ln w="11430"/>
              <a:solidFill>
                <a:srgbClr val="33CC3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" name="Рисунок 8" descr="логотип гимназии № 16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66125" y="6029325"/>
            <a:ext cx="7778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0464" y="285728"/>
            <a:ext cx="8770692" cy="634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1142984"/>
            <a:ext cx="8229600" cy="1071562"/>
          </a:xfrm>
        </p:spPr>
        <p:txBody>
          <a:bodyPr>
            <a:normAutofit/>
          </a:bodyPr>
          <a:lstStyle/>
          <a:p>
            <a:r>
              <a:rPr lang="ru-RU" sz="3000" b="1" u="sng" dirty="0" smtClean="0">
                <a:solidFill>
                  <a:srgbClr val="7030A0"/>
                </a:solidFill>
              </a:rPr>
              <a:t>Вопросы, </a:t>
            </a:r>
            <a:br>
              <a:rPr lang="ru-RU" sz="3000" b="1" u="sng" dirty="0" smtClean="0">
                <a:solidFill>
                  <a:srgbClr val="7030A0"/>
                </a:solidFill>
              </a:rPr>
            </a:br>
            <a:r>
              <a:rPr lang="ru-RU" sz="3000" b="1" u="sng" dirty="0" smtClean="0">
                <a:solidFill>
                  <a:srgbClr val="7030A0"/>
                </a:solidFill>
              </a:rPr>
              <a:t>над которыми нужно поразмышлять</a:t>
            </a:r>
            <a:endParaRPr lang="ru-RU" sz="3000" b="1" u="sng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14678" y="2357430"/>
            <a:ext cx="5686436" cy="369729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C00CC"/>
                </a:solidFill>
              </a:rPr>
              <a:t>Классно-урочная система обучения (проблема самостоятельного выбора учеником)</a:t>
            </a:r>
          </a:p>
          <a:p>
            <a:r>
              <a:rPr lang="ru-RU" sz="2800" b="1" dirty="0" smtClean="0">
                <a:solidFill>
                  <a:srgbClr val="CC00CC"/>
                </a:solidFill>
              </a:rPr>
              <a:t>Профессиональная позиция педагога (гибкость, желание меняться)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6457890"/>
            <a:ext cx="45720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11430"/>
                <a:solidFill>
                  <a:srgbClr val="33CC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МБОУ Гимназия №16</a:t>
            </a:r>
            <a:endParaRPr lang="ru-RU" sz="2000" b="1" cap="none" spc="0" dirty="0">
              <a:ln w="11430"/>
              <a:solidFill>
                <a:srgbClr val="33CC3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Рисунок 8" descr="логотип гимназии № 16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66125" y="6029325"/>
            <a:ext cx="7778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272</Words>
  <PresentationFormat>Экран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Организация работы в подростковой школе (5-6 классы)</vt:lpstr>
      <vt:lpstr>Гуманитарное образование</vt:lpstr>
      <vt:lpstr>Управленческая деятельность</vt:lpstr>
      <vt:lpstr>Учебный план</vt:lpstr>
      <vt:lpstr>Учебный план</vt:lpstr>
      <vt:lpstr>Учебный план   (выстраивание гимназической линии)</vt:lpstr>
      <vt:lpstr>Внеурочная деятельность</vt:lpstr>
      <vt:lpstr>Вопросы,  над которыми нужно поразмышлять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работы в подростковой школе (5-6 классы)</dc:title>
  <cp:lastModifiedBy>Kislova</cp:lastModifiedBy>
  <cp:revision>25</cp:revision>
  <dcterms:modified xsi:type="dcterms:W3CDTF">2011-09-21T11:37:11Z</dcterms:modified>
</cp:coreProperties>
</file>